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0"/>
  </p:handoutMasterIdLst>
  <p:sldIdLst>
    <p:sldId id="271" r:id="rId3"/>
    <p:sldId id="465" r:id="rId4"/>
    <p:sldId id="466" r:id="rId6"/>
    <p:sldId id="472" r:id="rId7"/>
    <p:sldId id="473" r:id="rId8"/>
    <p:sldId id="474" r:id="rId9"/>
  </p:sldIdLst>
  <p:sldSz cx="9144000" cy="6858000" type="screen4x3"/>
  <p:notesSz cx="6797675" cy="987234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5A33"/>
    <a:srgbClr val="FF9966"/>
    <a:srgbClr val="006600"/>
    <a:srgbClr val="006699"/>
    <a:srgbClr val="9966FF"/>
    <a:srgbClr val="CC3300"/>
    <a:srgbClr val="66CCFF"/>
    <a:srgbClr val="33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 varScale="1">
        <p:scale>
          <a:sx n="106" d="100"/>
          <a:sy n="106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S:\RELATORIOS%20CONSOLIDADOS\2018_Relat&#243;rios%20Consolidados\2018_Relat&#243;rio%20de%20Indicadores%20da%20OUVIDORIA%20-%20UFGD.%20v.3.0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S:\RELATORIOS%20CONSOLIDADOS\2018_Relat&#243;rios%20Consolidados\2018_Relat&#243;rio%20de%20Indicadores%20da%20OUVIDORIA%20-%20UFGD.%20v.3.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8_Relat&#243;rios%20Consolidados\2018_Relat&#243;rio%20de%20Indicadores%20da%20OUVIDORIA%20-%20UFGD.%20v.3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alileu\Indicadores-UFGD\RELATORIOS%20CONSOLIDADOS\2018_Relat&#243;rios%20Consolidados\2018_Relat&#243;rio%20de%20Indicadores%20da%20OUVIDORIA%20-%20UFGD.%20v.3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966839761468"/>
          <c:y val="0.027405778014403"/>
          <c:w val="0.441207297717922"/>
          <c:h val="0.95067425016529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  <a:sym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OUVIDORIA - UFGD. v.3.0.xlsx]atendimentos_assuntos'!$C$18:$C$53</c:f>
              <c:strCache>
                <c:ptCount val="36"/>
                <c:pt idx="0">
                  <c:v>Administração</c:v>
                </c:pt>
                <c:pt idx="1">
                  <c:v>Fraude Cotas</c:v>
                </c:pt>
                <c:pt idx="2">
                  <c:v>Queixa sobre Critério de Avaliação de Professor</c:v>
                </c:pt>
                <c:pt idx="3">
                  <c:v>Vestibular Processo Seletivo</c:v>
                </c:pt>
                <c:pt idx="4">
                  <c:v>Reclamação Contra Docente</c:v>
                </c:pt>
                <c:pt idx="5">
                  <c:v>Outros</c:v>
                </c:pt>
                <c:pt idx="6">
                  <c:v>Assédio Moral</c:v>
                </c:pt>
                <c:pt idx="7">
                  <c:v>Bolsas UFGD</c:v>
                </c:pt>
                <c:pt idx="8">
                  <c:v>Infraestrutura da Universidade</c:v>
                </c:pt>
                <c:pt idx="9">
                  <c:v>Concurso Público</c:v>
                </c:pt>
                <c:pt idx="10">
                  <c:v>Matrícula</c:v>
                </c:pt>
                <c:pt idx="11">
                  <c:v>Cota Social</c:v>
                </c:pt>
                <c:pt idx="12">
                  <c:v>Estágio</c:v>
                </c:pt>
                <c:pt idx="13">
                  <c:v>Recursos Humanos</c:v>
                </c:pt>
                <c:pt idx="14">
                  <c:v>Curso de Graduação</c:v>
                </c:pt>
                <c:pt idx="15">
                  <c:v>Moradia Estudantil</c:v>
                </c:pt>
                <c:pt idx="16">
                  <c:v>Pedido de Informação</c:v>
                </c:pt>
                <c:pt idx="17">
                  <c:v>Certificado</c:v>
                </c:pt>
                <c:pt idx="18">
                  <c:v>Editais</c:v>
                </c:pt>
                <c:pt idx="19">
                  <c:v>Assistência Estudantil</c:v>
                </c:pt>
                <c:pt idx="20">
                  <c:v>Mal Atendimento</c:v>
                </c:pt>
                <c:pt idx="21">
                  <c:v>Projetos de Ensino/Pesquisa/Extensão</c:v>
                </c:pt>
                <c:pt idx="22">
                  <c:v>Restaurante Universitário</c:v>
                </c:pt>
                <c:pt idx="23">
                  <c:v>SiSU</c:v>
                </c:pt>
                <c:pt idx="24">
                  <c:v>Biblioteca</c:v>
                </c:pt>
                <c:pt idx="25">
                  <c:v>Diploma</c:v>
                </c:pt>
                <c:pt idx="26">
                  <c:v>Oferta de Disciplina</c:v>
                </c:pt>
                <c:pt idx="27">
                  <c:v>Trote</c:v>
                </c:pt>
                <c:pt idx="28">
                  <c:v>Certificado de Pós-Graduação</c:v>
                </c:pt>
                <c:pt idx="29">
                  <c:v>Código de Ética</c:v>
                </c:pt>
                <c:pt idx="30">
                  <c:v>Elogio</c:v>
                </c:pt>
                <c:pt idx="31">
                  <c:v>Especialização/Mestrado/Doutorado</c:v>
                </c:pt>
                <c:pt idx="32">
                  <c:v>LGBTfobia</c:v>
                </c:pt>
                <c:pt idx="33">
                  <c:v>Transferência Voluntária</c:v>
                </c:pt>
                <c:pt idx="34">
                  <c:v>Transparência Institucional</c:v>
                </c:pt>
                <c:pt idx="35">
                  <c:v>UFGDnet</c:v>
                </c:pt>
              </c:strCache>
            </c:strRef>
          </c:cat>
          <c:val>
            <c:numRef>
              <c:f>'[2018_Relatório de Indicadores da OUVIDORIA - UFGD. v.3.0.xlsx]atendimentos_assuntos'!$P$18:$P$53</c:f>
              <c:numCache>
                <c:formatCode>0</c:formatCode>
                <c:ptCount val="36"/>
                <c:pt idx="0">
                  <c:v>98</c:v>
                </c:pt>
                <c:pt idx="1">
                  <c:v>59</c:v>
                </c:pt>
                <c:pt idx="2">
                  <c:v>38</c:v>
                </c:pt>
                <c:pt idx="3">
                  <c:v>36</c:v>
                </c:pt>
                <c:pt idx="4">
                  <c:v>20</c:v>
                </c:pt>
                <c:pt idx="5">
                  <c:v>21</c:v>
                </c:pt>
                <c:pt idx="6">
                  <c:v>17</c:v>
                </c:pt>
                <c:pt idx="7">
                  <c:v>11</c:v>
                </c:pt>
                <c:pt idx="8">
                  <c:v>11</c:v>
                </c:pt>
                <c:pt idx="9">
                  <c:v>10</c:v>
                </c:pt>
                <c:pt idx="10">
                  <c:v>10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54234112"/>
        <c:axId val="54231424"/>
      </c:barChart>
      <c:catAx>
        <c:axId val="54234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Century Gothic" panose="020B0502020202020204" pitchFamily="34" charset="0"/>
              </a:defRPr>
            </a:pPr>
          </a:p>
        </c:txPr>
        <c:crossAx val="54231424"/>
        <c:crosses val="autoZero"/>
        <c:auto val="1"/>
        <c:lblAlgn val="ctr"/>
        <c:lblOffset val="100"/>
        <c:noMultiLvlLbl val="0"/>
      </c:catAx>
      <c:valAx>
        <c:axId val="5423142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Century Gothic" panose="020B0502020202020204" pitchFamily="34" charset="0"/>
              </a:defRPr>
            </a:pPr>
          </a:p>
        </c:txPr>
        <c:crossAx val="542341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pt-BR" sz="600"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  <a:sym typeface="Century Gothic" panose="020B0502020202020204" pitchFamily="34" charset="0"/>
        </a:defRPr>
      </a:pPr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404477512345"/>
          <c:y val="0.0341998159320994"/>
          <c:w val="0.599301848391832"/>
          <c:h val="0.8535660599243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tipo_manifestação!$Q$17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  <a:sym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tipo_manifestação!$D$18:$D$25</c:f>
              <c:strCache>
                <c:ptCount val="8"/>
                <c:pt idx="0">
                  <c:v>Reclamação</c:v>
                </c:pt>
                <c:pt idx="1">
                  <c:v>Solicitação</c:v>
                </c:pt>
                <c:pt idx="2">
                  <c:v>Denúncia</c:v>
                </c:pt>
                <c:pt idx="3">
                  <c:v>Comunicação de Irregularidade</c:v>
                </c:pt>
                <c:pt idx="4">
                  <c:v>Sugestão</c:v>
                </c:pt>
                <c:pt idx="5">
                  <c:v>Agradecimento</c:v>
                </c:pt>
                <c:pt idx="6">
                  <c:v>Elogio</c:v>
                </c:pt>
                <c:pt idx="7">
                  <c:v>Outros</c:v>
                </c:pt>
              </c:strCache>
            </c:strRef>
          </c:cat>
          <c:val>
            <c:numRef>
              <c:f>tipo_manifestação!$Q$18:$Q$25</c:f>
              <c:numCache>
                <c:formatCode>General</c:formatCode>
                <c:ptCount val="8"/>
                <c:pt idx="0">
                  <c:v>142</c:v>
                </c:pt>
                <c:pt idx="1">
                  <c:v>122</c:v>
                </c:pt>
                <c:pt idx="2">
                  <c:v>78</c:v>
                </c:pt>
                <c:pt idx="3">
                  <c:v>71</c:v>
                </c:pt>
                <c:pt idx="4">
                  <c:v>10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2865536"/>
        <c:axId val="82862848"/>
      </c:barChart>
      <c:catAx>
        <c:axId val="8286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Century Gothic" panose="020B0502020202020204" pitchFamily="34" charset="0"/>
              </a:defRPr>
            </a:pPr>
          </a:p>
        </c:txPr>
        <c:crossAx val="82862848"/>
        <c:crosses val="autoZero"/>
        <c:auto val="1"/>
        <c:lblAlgn val="ctr"/>
        <c:lblOffset val="100"/>
        <c:noMultiLvlLbl val="0"/>
      </c:catAx>
      <c:valAx>
        <c:axId val="82862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286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5966839761468"/>
          <c:y val="0.027405778014403"/>
          <c:w val="0.441207297717922"/>
          <c:h val="0.95449104405842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  <a:sym typeface="Century Gothic" panose="020B0502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'[2018_Relatório de Indicadores da OUVIDORIA - UFGD. v.3.0.xlsx]atendimentos_assuntos'!$C$61:$C$96</c:f>
              <c:strCache>
                <c:ptCount val="36"/>
                <c:pt idx="0">
                  <c:v>Administração</c:v>
                </c:pt>
                <c:pt idx="1">
                  <c:v>Fraude Cotas</c:v>
                </c:pt>
                <c:pt idx="2">
                  <c:v>Queixa sobre Critério de Avaliação de Professor</c:v>
                </c:pt>
                <c:pt idx="3">
                  <c:v>Vestibular Processo Seletivo</c:v>
                </c:pt>
                <c:pt idx="4">
                  <c:v>Reclamação Contra Docente</c:v>
                </c:pt>
                <c:pt idx="5">
                  <c:v>Outros</c:v>
                </c:pt>
                <c:pt idx="6">
                  <c:v>Assédio Moral</c:v>
                </c:pt>
                <c:pt idx="7">
                  <c:v>Bolsas UFGD</c:v>
                </c:pt>
                <c:pt idx="8">
                  <c:v>Infraestrutura da Universidade</c:v>
                </c:pt>
                <c:pt idx="9">
                  <c:v>Concurso Público</c:v>
                </c:pt>
                <c:pt idx="10">
                  <c:v>Matrícula</c:v>
                </c:pt>
                <c:pt idx="11">
                  <c:v>Cota Social</c:v>
                </c:pt>
                <c:pt idx="12">
                  <c:v>Estágio</c:v>
                </c:pt>
                <c:pt idx="13">
                  <c:v>Recursos Humanos</c:v>
                </c:pt>
                <c:pt idx="14">
                  <c:v>Curso de Graduação</c:v>
                </c:pt>
                <c:pt idx="15">
                  <c:v>Moradia Estudantil</c:v>
                </c:pt>
                <c:pt idx="16">
                  <c:v>Pedido de Informação</c:v>
                </c:pt>
                <c:pt idx="17">
                  <c:v>Certificado</c:v>
                </c:pt>
                <c:pt idx="18">
                  <c:v>Editais</c:v>
                </c:pt>
                <c:pt idx="19">
                  <c:v>Assistência Estudantil</c:v>
                </c:pt>
                <c:pt idx="20">
                  <c:v>Mal Atendimento</c:v>
                </c:pt>
                <c:pt idx="21">
                  <c:v>Projetos de Ensino/Pesquisa/Extensão</c:v>
                </c:pt>
                <c:pt idx="22">
                  <c:v>Restaurante Universitário</c:v>
                </c:pt>
                <c:pt idx="23">
                  <c:v>SiSU</c:v>
                </c:pt>
                <c:pt idx="24">
                  <c:v>Biblioteca</c:v>
                </c:pt>
                <c:pt idx="25">
                  <c:v>Diploma</c:v>
                </c:pt>
                <c:pt idx="26">
                  <c:v>Oferta de Disciplina</c:v>
                </c:pt>
                <c:pt idx="27">
                  <c:v>Trote</c:v>
                </c:pt>
                <c:pt idx="28">
                  <c:v>Certificado de Pós-Graduação</c:v>
                </c:pt>
                <c:pt idx="29">
                  <c:v>Código de Ética</c:v>
                </c:pt>
                <c:pt idx="30">
                  <c:v>Elogio</c:v>
                </c:pt>
                <c:pt idx="31">
                  <c:v>Especialização/Mestrado/Doutorado</c:v>
                </c:pt>
                <c:pt idx="32">
                  <c:v>LGBTfobia</c:v>
                </c:pt>
                <c:pt idx="33">
                  <c:v>Transferência Voluntária</c:v>
                </c:pt>
                <c:pt idx="34">
                  <c:v>Transparência Institucional</c:v>
                </c:pt>
                <c:pt idx="35">
                  <c:v>UFGDnet</c:v>
                </c:pt>
              </c:strCache>
            </c:strRef>
          </c:cat>
          <c:val>
            <c:numRef>
              <c:f>'[2018_Relatório de Indicadores da OUVIDORIA - UFGD. v.3.0.xlsx]atendimentos_assuntos'!$P$61:$P$96</c:f>
              <c:numCache>
                <c:formatCode>0.0%</c:formatCode>
                <c:ptCount val="36"/>
                <c:pt idx="0">
                  <c:v>0.22737819025522</c:v>
                </c:pt>
                <c:pt idx="1">
                  <c:v>0.136890951276102</c:v>
                </c:pt>
                <c:pt idx="2">
                  <c:v>0.0881670533642691</c:v>
                </c:pt>
                <c:pt idx="3">
                  <c:v>0.0835266821345708</c:v>
                </c:pt>
                <c:pt idx="4">
                  <c:v>0.0464037122969838</c:v>
                </c:pt>
                <c:pt idx="5">
                  <c:v>0.0487238979118329</c:v>
                </c:pt>
                <c:pt idx="6">
                  <c:v>0.0394431554524362</c:v>
                </c:pt>
                <c:pt idx="7">
                  <c:v>0.0255220417633411</c:v>
                </c:pt>
                <c:pt idx="8">
                  <c:v>0.0255220417633411</c:v>
                </c:pt>
                <c:pt idx="9">
                  <c:v>0.0232018561484919</c:v>
                </c:pt>
                <c:pt idx="10">
                  <c:v>0.0232018561484919</c:v>
                </c:pt>
                <c:pt idx="11">
                  <c:v>0.0185614849187935</c:v>
                </c:pt>
                <c:pt idx="12">
                  <c:v>0.0185614849187935</c:v>
                </c:pt>
                <c:pt idx="13">
                  <c:v>0.0185614849187935</c:v>
                </c:pt>
                <c:pt idx="14">
                  <c:v>0.0139211136890951</c:v>
                </c:pt>
                <c:pt idx="15">
                  <c:v>0.0139211136890951</c:v>
                </c:pt>
                <c:pt idx="16">
                  <c:v>0.0139211136890951</c:v>
                </c:pt>
                <c:pt idx="17">
                  <c:v>0.0116009280742459</c:v>
                </c:pt>
                <c:pt idx="18">
                  <c:v>0.0116009280742459</c:v>
                </c:pt>
                <c:pt idx="19">
                  <c:v>0.00928074245939675</c:v>
                </c:pt>
                <c:pt idx="20">
                  <c:v>0.00928074245939675</c:v>
                </c:pt>
                <c:pt idx="21">
                  <c:v>0.00928074245939675</c:v>
                </c:pt>
                <c:pt idx="22">
                  <c:v>0.00928074245939675</c:v>
                </c:pt>
                <c:pt idx="23">
                  <c:v>0.00928074245939675</c:v>
                </c:pt>
                <c:pt idx="24">
                  <c:v>0.00696055684454756</c:v>
                </c:pt>
                <c:pt idx="25">
                  <c:v>0.00696055684454756</c:v>
                </c:pt>
                <c:pt idx="26">
                  <c:v>0.00696055684454756</c:v>
                </c:pt>
                <c:pt idx="27">
                  <c:v>0.00696055684454756</c:v>
                </c:pt>
                <c:pt idx="28">
                  <c:v>0.00464037122969838</c:v>
                </c:pt>
                <c:pt idx="29">
                  <c:v>0.00464037122969838</c:v>
                </c:pt>
                <c:pt idx="30">
                  <c:v>0.00464037122969838</c:v>
                </c:pt>
                <c:pt idx="31">
                  <c:v>0.00464037122969838</c:v>
                </c:pt>
                <c:pt idx="32">
                  <c:v>0.00464037122969838</c:v>
                </c:pt>
                <c:pt idx="33">
                  <c:v>0.00464037122969838</c:v>
                </c:pt>
                <c:pt idx="34">
                  <c:v>0.00464037122969838</c:v>
                </c:pt>
                <c:pt idx="35">
                  <c:v>0.00464037122969838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54189440"/>
        <c:axId val="54186752"/>
      </c:barChart>
      <c:catAx>
        <c:axId val="54189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Century Gothic" panose="020B0502020202020204" pitchFamily="34" charset="0"/>
              </a:defRPr>
            </a:pPr>
          </a:p>
        </c:txPr>
        <c:crossAx val="54186752"/>
        <c:crosses val="autoZero"/>
        <c:auto val="1"/>
        <c:lblAlgn val="ctr"/>
        <c:lblOffset val="100"/>
        <c:noMultiLvlLbl val="0"/>
      </c:catAx>
      <c:valAx>
        <c:axId val="5418675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Century Gothic" panose="020B0502020202020204" pitchFamily="34" charset="0"/>
              </a:defRPr>
            </a:pPr>
          </a:p>
        </c:txPr>
        <c:crossAx val="541894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pt-BR" sz="600"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  <a:sym typeface="Century Gothic" panose="020B0502020202020204" pitchFamily="34" charset="0"/>
        </a:defRPr>
      </a:pPr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305555555556"/>
          <c:y val="0.177188388713033"/>
          <c:w val="0.521161497123171"/>
          <c:h val="0.482425045169502"/>
        </c:manualLayout>
      </c:layout>
      <c:pieChart>
        <c:varyColors val="1"/>
        <c:ser>
          <c:idx val="0"/>
          <c:order val="0"/>
          <c:tx>
            <c:strRef>
              <c:f>atendimento_clientela!$P$89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0"/>
          <c:dPt>
            <c:idx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FF996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bubble3D val="0"/>
            <c:spPr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bubble3D val="0"/>
            <c:spPr>
              <a:solidFill>
                <a:schemeClr val="tx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53196101917718"/>
                  <c:y val="0.07127814107925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757648251715014"/>
                  <c:y val="0.07443352404690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703954465526502"/>
                  <c:y val="-0.01600279927589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80825834270716"/>
                  <c:y val="-0.01753465897526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00279590381307986"/>
                  <c:y val="-0.04198794894599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878435970151618"/>
                  <c:y val="-0.06495808077947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805982191266584"/>
                  <c:y val="-0.1338982164543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807850236108732"/>
                  <c:y val="-0.08771896511524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463691940764704"/>
                  <c:y val="-0.06539886799840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0179669475734548"/>
                  <c:y val="0.15913941749176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241855803001329"/>
                  <c:y val="-0.03647659466068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0426837703513523"/>
                  <c:y val="0.02303716897929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atendimento_clientela!$C$90:$C$101</c:f>
              <c:strCache>
                <c:ptCount val="12"/>
                <c:pt idx="0">
                  <c:v>Acadêmico(a) da UFGD</c:v>
                </c:pt>
                <c:pt idx="1">
                  <c:v>Comunidade Externa</c:v>
                </c:pt>
                <c:pt idx="2">
                  <c:v>Outros</c:v>
                </c:pt>
                <c:pt idx="3">
                  <c:v>Técnico Administrativo da UFGD</c:v>
                </c:pt>
                <c:pt idx="4">
                  <c:v>Professor da UFGD</c:v>
                </c:pt>
                <c:pt idx="5">
                  <c:v>Vestibulando</c:v>
                </c:pt>
                <c:pt idx="6">
                  <c:v>Servidor HU</c:v>
                </c:pt>
                <c:pt idx="7">
                  <c:v>Egresso da UFGD</c:v>
                </c:pt>
                <c:pt idx="8">
                  <c:v>Comunidade Interna</c:v>
                </c:pt>
                <c:pt idx="9">
                  <c:v>Prestador de Serviços ou Terceiros</c:v>
                </c:pt>
                <c:pt idx="10">
                  <c:v>Acadêmico(a) de Outra Universidade/Faculdade</c:v>
                </c:pt>
                <c:pt idx="11">
                  <c:v>Calouro da UFGD</c:v>
                </c:pt>
              </c:strCache>
            </c:strRef>
          </c:cat>
          <c:val>
            <c:numRef>
              <c:f>atendimento_clientela!$P$90:$P$101</c:f>
              <c:numCache>
                <c:formatCode>0%</c:formatCode>
                <c:ptCount val="12"/>
                <c:pt idx="0">
                  <c:v>0.350348027842227</c:v>
                </c:pt>
                <c:pt idx="1">
                  <c:v>0.201856148491879</c:v>
                </c:pt>
                <c:pt idx="2">
                  <c:v>0.127610208816705</c:v>
                </c:pt>
                <c:pt idx="3">
                  <c:v>0.0696055684454756</c:v>
                </c:pt>
                <c:pt idx="4">
                  <c:v>0.0580046403712297</c:v>
                </c:pt>
                <c:pt idx="5">
                  <c:v>0.0556844547563805</c:v>
                </c:pt>
                <c:pt idx="6">
                  <c:v>0.037122969837587</c:v>
                </c:pt>
                <c:pt idx="7">
                  <c:v>0.0324825986078886</c:v>
                </c:pt>
                <c:pt idx="8">
                  <c:v>0.0301624129930394</c:v>
                </c:pt>
                <c:pt idx="9">
                  <c:v>0.0208816705336427</c:v>
                </c:pt>
                <c:pt idx="10">
                  <c:v>0.0116009280742459</c:v>
                </c:pt>
                <c:pt idx="11">
                  <c:v>0.00464037122969838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8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9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ayout>
        <c:manualLayout>
          <c:xMode val="edge"/>
          <c:yMode val="edge"/>
          <c:x val="0.00520833333333333"/>
          <c:y val="0.681237358552452"/>
          <c:w val="0.989583333333333"/>
          <c:h val="0.31394142871893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8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8646779943805"/>
          <c:y val="0.0756373901815328"/>
          <c:w val="0.520517996063201"/>
          <c:h val="0.922048364950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atendimento_clientela!$C$69</c:f>
              <c:strCache>
                <c:ptCount val="1"/>
                <c:pt idx="0">
                  <c:v>Clientela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atendimento_clientela!$C$70:$C$81</c:f>
              <c:strCache>
                <c:ptCount val="12"/>
                <c:pt idx="0">
                  <c:v>Acadêmico(a) da UFGD</c:v>
                </c:pt>
                <c:pt idx="1">
                  <c:v>Comunidade Externa</c:v>
                </c:pt>
                <c:pt idx="2">
                  <c:v>Outros</c:v>
                </c:pt>
                <c:pt idx="3">
                  <c:v>Técnico Administrativo da UFGD</c:v>
                </c:pt>
                <c:pt idx="4">
                  <c:v>Professor da UFGD</c:v>
                </c:pt>
                <c:pt idx="5">
                  <c:v>Vestibulando</c:v>
                </c:pt>
                <c:pt idx="6">
                  <c:v>Servidor HU</c:v>
                </c:pt>
                <c:pt idx="7">
                  <c:v>Egresso da UFGD</c:v>
                </c:pt>
                <c:pt idx="8">
                  <c:v>Comunidade Interna</c:v>
                </c:pt>
                <c:pt idx="9">
                  <c:v>Prestador de Serviços ou Terceiros</c:v>
                </c:pt>
                <c:pt idx="10">
                  <c:v>Acadêmico(a) de Outra Universidade/Faculdade</c:v>
                </c:pt>
                <c:pt idx="11">
                  <c:v>Calouro da UFGD</c:v>
                </c:pt>
              </c:strCache>
            </c:strRef>
          </c:cat>
          <c:val>
            <c:numRef>
              <c:f>atendimento_clientela!$P$70:$P$81</c:f>
              <c:numCache>
                <c:formatCode>General</c:formatCode>
                <c:ptCount val="12"/>
                <c:pt idx="0">
                  <c:v>151</c:v>
                </c:pt>
                <c:pt idx="1">
                  <c:v>87</c:v>
                </c:pt>
                <c:pt idx="2">
                  <c:v>55</c:v>
                </c:pt>
                <c:pt idx="3">
                  <c:v>30</c:v>
                </c:pt>
                <c:pt idx="4">
                  <c:v>25</c:v>
                </c:pt>
                <c:pt idx="5">
                  <c:v>24</c:v>
                </c:pt>
                <c:pt idx="6">
                  <c:v>16</c:v>
                </c:pt>
                <c:pt idx="7">
                  <c:v>14</c:v>
                </c:pt>
                <c:pt idx="8">
                  <c:v>13</c:v>
                </c:pt>
                <c:pt idx="9">
                  <c:v>9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3149952"/>
        <c:axId val="83147008"/>
      </c:barChart>
      <c:catAx>
        <c:axId val="8314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3147008"/>
        <c:crosses val="autoZero"/>
        <c:auto val="1"/>
        <c:lblAlgn val="ctr"/>
        <c:lblOffset val="100"/>
        <c:noMultiLvlLbl val="0"/>
      </c:catAx>
      <c:valAx>
        <c:axId val="83147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31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8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868055555556"/>
          <c:y val="0.0196481532149076"/>
          <c:w val="0.783472222222222"/>
          <c:h val="0.851956300187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atendimento_clientela!$C$82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atendimento_clientela!$D$69:$O$69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atendimento_clientela!$D$82:$O$82</c:f>
              <c:numCache>
                <c:formatCode>General</c:formatCode>
                <c:ptCount val="12"/>
                <c:pt idx="0">
                  <c:v>31</c:v>
                </c:pt>
                <c:pt idx="1">
                  <c:v>39</c:v>
                </c:pt>
                <c:pt idx="2">
                  <c:v>32</c:v>
                </c:pt>
                <c:pt idx="3">
                  <c:v>32</c:v>
                </c:pt>
                <c:pt idx="4">
                  <c:v>28</c:v>
                </c:pt>
                <c:pt idx="5">
                  <c:v>28</c:v>
                </c:pt>
                <c:pt idx="6">
                  <c:v>22</c:v>
                </c:pt>
                <c:pt idx="7">
                  <c:v>61</c:v>
                </c:pt>
                <c:pt idx="8">
                  <c:v>54</c:v>
                </c:pt>
                <c:pt idx="9">
                  <c:v>37</c:v>
                </c:pt>
                <c:pt idx="10">
                  <c:v>42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4643840"/>
        <c:axId val="84645376"/>
      </c:barChart>
      <c:catAx>
        <c:axId val="84643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4645376"/>
        <c:crosses val="autoZero"/>
        <c:auto val="1"/>
        <c:lblAlgn val="ctr"/>
        <c:lblOffset val="100"/>
        <c:noMultiLvlLbl val="0"/>
      </c:catAx>
      <c:valAx>
        <c:axId val="84645376"/>
        <c:scaling>
          <c:orientation val="minMax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8464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8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24567968965"/>
          <c:y val="0.0334346424539544"/>
          <c:w val="0.881202694663053"/>
          <c:h val="0.8670876033105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'[2018_Relatório de Indicadores da OUVIDORIA - UFGD. v.3.0.xlsx]manifestação_histórico'!$D$17</c:f>
              <c:strCache>
                <c:ptCount val="1"/>
                <c:pt idx="0">
                  <c:v>Manifestação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numRef>
              <c:f>'[2018_Relatório de Indicadores da OUVIDORIA - UFGD. v.3.0.xlsx]manifestação_histórico'!$E$17:$O$17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'[2018_Relatório de Indicadores da OUVIDORIA - UFGD. v.3.0.xlsx]manifestação_histórico'!$E$26:$O$26</c:f>
              <c:numCache>
                <c:formatCode>General</c:formatCode>
                <c:ptCount val="11"/>
                <c:pt idx="0">
                  <c:v>2519</c:v>
                </c:pt>
                <c:pt idx="1">
                  <c:v>1761</c:v>
                </c:pt>
                <c:pt idx="2">
                  <c:v>2203</c:v>
                </c:pt>
                <c:pt idx="3">
                  <c:v>2022</c:v>
                </c:pt>
                <c:pt idx="4">
                  <c:v>1226</c:v>
                </c:pt>
                <c:pt idx="5">
                  <c:v>716</c:v>
                </c:pt>
                <c:pt idx="6">
                  <c:v>864</c:v>
                </c:pt>
                <c:pt idx="7">
                  <c:v>604</c:v>
                </c:pt>
                <c:pt idx="8">
                  <c:v>356</c:v>
                </c:pt>
                <c:pt idx="9">
                  <c:v>356</c:v>
                </c:pt>
                <c:pt idx="10" c:formatCode="#,##0">
                  <c:v>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998592"/>
        <c:axId val="102000128"/>
      </c:barChart>
      <c:catAx>
        <c:axId val="10199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02000128"/>
        <c:crosses val="autoZero"/>
        <c:auto val="1"/>
        <c:lblAlgn val="ctr"/>
        <c:lblOffset val="100"/>
        <c:noMultiLvlLbl val="0"/>
      </c:catAx>
      <c:valAx>
        <c:axId val="102000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01998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pt-BR" sz="9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055555555556"/>
          <c:y val="0.211098981639251"/>
          <c:w val="0.553645833333333"/>
          <c:h val="0.512494913051137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1"/>
                <c:pt idx="0">
                  <c:v>Em Andamento Concluída</c:v>
                </c:pt>
              </c:strCache>
            </c:strRef>
          </c:tx>
          <c:spPr>
            <a:solidFill>
              <a:srgbClr val="006600"/>
            </a:solidFill>
          </c:spPr>
          <c:explosion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0"/>
            <c:spPr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status_manifestações!$E$30:$F$30</c:f>
              <c:numCache>
                <c:formatCode>General</c:formatCode>
                <c:ptCount val="2"/>
                <c:pt idx="0">
                  <c:v>39</c:v>
                </c:pt>
                <c:pt idx="1">
                  <c:v>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10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18055555556"/>
          <c:y val="0.18224184114142"/>
          <c:w val="0.566319444444444"/>
          <c:h val="0.524226530690752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1"/>
                <c:pt idx="0">
                  <c:v>Em Andamento Concluída</c:v>
                </c:pt>
              </c:strCache>
            </c:strRef>
          </c:tx>
          <c:spPr>
            <a:solidFill>
              <a:srgbClr val="006600"/>
            </a:solidFill>
          </c:spPr>
          <c:explosion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1" i="0" u="none" strike="noStrike" kern="1200" baseline="0">
                    <a:solidFill>
                      <a:srgbClr val="FF0000"/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status_manifestações!$E$51:$F$51</c:f>
              <c:numCache>
                <c:formatCode>0%</c:formatCode>
                <c:ptCount val="2"/>
                <c:pt idx="0">
                  <c:v>0.0904872389791183</c:v>
                </c:pt>
                <c:pt idx="1">
                  <c:v>0.909512761020882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10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125"/>
          <c:y val="0.150261130041647"/>
          <c:w val="0.5609375"/>
          <c:h val="0.519244610871189"/>
        </c:manualLayout>
      </c:layout>
      <c:pieChart>
        <c:varyColors val="1"/>
        <c:ser>
          <c:idx val="0"/>
          <c:order val="0"/>
          <c:tx>
            <c:strRef>
              <c:f>tipo_manifestação!$Q$33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0"/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0943498286921185"/>
                  <c:y val="0.06699483587278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28583428476878"/>
                  <c:y val="0.01529702609833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608346314667541"/>
                  <c:y val="-0.03483715103793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927306597174473"/>
                  <c:y val="-0.1023322936905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217514789574995"/>
                  <c:y val="-0.08713927804478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248864344213701"/>
                  <c:y val="-0.02239799570508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520093929439249"/>
                  <c:y val="0.02355327743123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321450934803052"/>
                  <c:y val="0.0816901012373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  <a:sym typeface="Century Gothic" panose="020B0502020202020204" pitchFamily="34" charset="0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tipo_manifestação!$D$34:$D$41</c:f>
              <c:strCache>
                <c:ptCount val="8"/>
                <c:pt idx="0">
                  <c:v>Reclamação</c:v>
                </c:pt>
                <c:pt idx="1">
                  <c:v>Solicitação</c:v>
                </c:pt>
                <c:pt idx="2">
                  <c:v>Denúncia</c:v>
                </c:pt>
                <c:pt idx="3">
                  <c:v>Comunicação de Irregularidade</c:v>
                </c:pt>
                <c:pt idx="4">
                  <c:v>Sugestão</c:v>
                </c:pt>
                <c:pt idx="5">
                  <c:v>Agradecimento</c:v>
                </c:pt>
                <c:pt idx="6">
                  <c:v>Elogio</c:v>
                </c:pt>
                <c:pt idx="7">
                  <c:v>Outros</c:v>
                </c:pt>
              </c:strCache>
            </c:strRef>
          </c:cat>
          <c:val>
            <c:numRef>
              <c:f>tipo_manifestação!$Q$34:$Q$41</c:f>
              <c:numCache>
                <c:formatCode>0.0%</c:formatCode>
                <c:ptCount val="8"/>
                <c:pt idx="0">
                  <c:v>0.329466357308585</c:v>
                </c:pt>
                <c:pt idx="1">
                  <c:v>0.283062645011601</c:v>
                </c:pt>
                <c:pt idx="2">
                  <c:v>0.180974477958237</c:v>
                </c:pt>
                <c:pt idx="3">
                  <c:v>0.164733178654292</c:v>
                </c:pt>
                <c:pt idx="4">
                  <c:v>0.0232018561484919</c:v>
                </c:pt>
                <c:pt idx="5">
                  <c:v>0.00928074245939675</c:v>
                </c:pt>
                <c:pt idx="6">
                  <c:v>0.00696055684454756</c:v>
                </c:pt>
                <c:pt idx="7">
                  <c:v>0.00232018561484919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3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4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5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6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egendEntry>
        <c:idx val="7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</c:legendEntry>
      <c:layout>
        <c:manualLayout>
          <c:xMode val="edge"/>
          <c:yMode val="edge"/>
          <c:x val="0.0126736111111111"/>
          <c:y val="0.800964141312909"/>
          <c:w val="0.982118055555556"/>
          <c:h val="0.19421464595848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 sz="10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6.xml"/><Relationship Id="rId1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0.xml"/><Relationship Id="rId1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Atendimentos realizados pela Ouvidoria, por assunto – 2018. 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Atendimentos realizados pela Ouvidoria, por assunto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6597352"/>
            <a:ext cx="394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Espaço Reservado para Conteúdo 11"/>
          <p:cNvGraphicFramePr/>
          <p:nvPr>
            <p:ph sz="half" idx="2"/>
          </p:nvPr>
        </p:nvGraphicFramePr>
        <p:xfrm>
          <a:off x="457200" y="1816735"/>
          <a:ext cx="3657600" cy="430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9" name="Espaço Reservado para Conteúdo 8"/>
          <p:cNvGraphicFramePr/>
          <p:nvPr>
            <p:ph sz="quarter" idx="4"/>
          </p:nvPr>
        </p:nvGraphicFramePr>
        <p:xfrm>
          <a:off x="4419600" y="1816735"/>
          <a:ext cx="3657600" cy="430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Percentual dos Atendimentos realizados pela Ouvidoria, por tipo de Clientela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Atendimentos realizados pela Ouvidoria, por tipo de Clientela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6583362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6736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Atendimentos realizados pela Ouvidoria, por mês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Histórico dos atendimentos realizados pela Ouvidoria, por ano (2009 - 2018).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7544" y="6583362"/>
            <a:ext cx="3952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8" name="Espaço Reservado para Conteúdo 17"/>
          <p:cNvGraphicFramePr/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Status dos Atendimentos realizados pela Ouvidoria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Percentual dos Status dos Atendimentos realizados pela Ouvidoria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6597932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2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(%) Atendimentos realizados pela Ouvidoria, por tipo de manifestação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Atendimentos realizados pela Ouvidoria, por tipo de manifestação – 2018.</a:t>
            </a:r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168" y="6612015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  <a:endParaRPr lang="pt-BR" sz="800" dirty="0">
              <a:latin typeface="Century Gothic" panose="020B0502020202020204" pitchFamily="34" charset="0"/>
            </a:endParaRPr>
          </a:p>
        </p:txBody>
      </p:sp>
      <p:sp>
        <p:nvSpPr>
          <p:cNvPr id="11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5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1075</Words>
  <Application>WPS Presentation</Application>
  <PresentationFormat>Apresentação na tela (4:3)</PresentationFormat>
  <Paragraphs>42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Century Gothic</vt:lpstr>
      <vt:lpstr>Calibri</vt:lpstr>
      <vt:lpstr>Agency FB</vt:lpstr>
      <vt:lpstr>Verdana</vt:lpstr>
      <vt:lpstr>Microsoft YaHei</vt:lpstr>
      <vt:lpstr/>
      <vt:lpstr>Arial Unicode MS</vt:lpstr>
      <vt:lpstr>Cambria</vt:lpstr>
      <vt:lpstr>Liberation Mono</vt:lpstr>
      <vt:lpstr>Adjacência</vt:lpstr>
      <vt:lpstr>Indicadores da    </vt:lpstr>
      <vt:lpstr>Indicadores da UFGD Ouvidoria</vt:lpstr>
      <vt:lpstr>Indicadores da UFGD Ouvidoria</vt:lpstr>
      <vt:lpstr>Indicadores da UFGD Ouvidoria</vt:lpstr>
      <vt:lpstr>Indicadores da UFGD Ouvidoria</vt:lpstr>
      <vt:lpstr>Indicadores da UFGD Ouvidoria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fernandalanga</cp:lastModifiedBy>
  <cp:revision>766</cp:revision>
  <cp:lastPrinted>2013-09-26T11:36:00Z</cp:lastPrinted>
  <dcterms:created xsi:type="dcterms:W3CDTF">2013-09-24T13:35:00Z</dcterms:created>
  <dcterms:modified xsi:type="dcterms:W3CDTF">2019-09-02T16:06:32Z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1046-11.2.0.8934</vt:lpwstr>
  </property>
</Properties>
</file>